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8" r:id="rId3"/>
    <p:sldId id="398" r:id="rId4"/>
    <p:sldId id="399" r:id="rId5"/>
    <p:sldId id="402" r:id="rId6"/>
    <p:sldId id="258" r:id="rId7"/>
    <p:sldId id="259" r:id="rId8"/>
    <p:sldId id="260" r:id="rId9"/>
    <p:sldId id="281" r:id="rId10"/>
    <p:sldId id="261" r:id="rId11"/>
    <p:sldId id="262" r:id="rId12"/>
    <p:sldId id="263" r:id="rId13"/>
    <p:sldId id="264" r:id="rId14"/>
    <p:sldId id="283" r:id="rId15"/>
    <p:sldId id="265" r:id="rId16"/>
    <p:sldId id="284" r:id="rId17"/>
    <p:sldId id="403" r:id="rId18"/>
    <p:sldId id="266" r:id="rId19"/>
    <p:sldId id="267" r:id="rId20"/>
    <p:sldId id="269" r:id="rId21"/>
    <p:sldId id="404" r:id="rId22"/>
    <p:sldId id="369" r:id="rId23"/>
    <p:sldId id="274" r:id="rId24"/>
    <p:sldId id="275" r:id="rId25"/>
    <p:sldId id="312" r:id="rId26"/>
    <p:sldId id="276" r:id="rId27"/>
    <p:sldId id="277" r:id="rId28"/>
    <p:sldId id="271" r:id="rId29"/>
    <p:sldId id="278" r:id="rId30"/>
    <p:sldId id="270" r:id="rId31"/>
    <p:sldId id="279" r:id="rId32"/>
    <p:sldId id="272" r:id="rId33"/>
    <p:sldId id="268" r:id="rId34"/>
    <p:sldId id="373" r:id="rId35"/>
    <p:sldId id="287" r:id="rId36"/>
    <p:sldId id="401" r:id="rId37"/>
    <p:sldId id="400" r:id="rId38"/>
    <p:sldId id="396" r:id="rId39"/>
    <p:sldId id="286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Roberts" initials="JR" lastIdx="1" clrIdx="0">
    <p:extLst>
      <p:ext uri="{19B8F6BF-5375-455C-9EA6-DF929625EA0E}">
        <p15:presenceInfo xmlns:p15="http://schemas.microsoft.com/office/powerpoint/2012/main" userId="f0f287f839026f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31690-6A63-4B9A-A254-5F53A893CBB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D2B3B-A55C-4A8A-844C-5B52DA90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06F1-89F8-4E52-942A-131386243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6A4AF-4DEC-4663-98E8-534EB4B20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B6DC-082A-4CE7-8627-27009599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B1E5-F95E-4199-8609-0B5536A3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E4C1B-30B1-4FE8-AFE1-BDF8FF77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BF50-E1B1-484B-A164-E88C917F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C3902-A83B-4DBA-811F-A1FB2308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800C6-0B17-496D-B4D3-48176384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C0CB-DD37-4759-B5BD-F80ACE1C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62369-5D9A-4826-8353-096A3C58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B5F88-E304-4E9E-9A32-37EE2C628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2BC77-5D5C-4B48-9EC8-42B61378C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70CCF-1DC6-41E6-BA58-E8B13CC9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191FF-D926-4122-BFAF-B3EA62E4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FFF2D-3CB2-4FA4-B792-926F41FA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5CB4-8A27-409E-A63D-70A96B1B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7CC8-C13E-4EA6-BC2A-32F8620E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B84E9-1AD8-48F6-8F63-B53143E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8009F-3A71-457C-8A03-470A75E8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21A1-63CA-4EE8-88F1-B3C71F6E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4713-79A9-4180-BAAC-CB2858C0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4F75C-5348-4E15-A529-7CAC511D6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2611-01BE-4282-8E46-FCD28C7C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37B8-B9C3-4C2D-B88A-0DBE52BE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AB250-A4F6-4EA1-9AB4-C0648EB7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9F20-38DE-422F-8C51-157BB9B9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E0B4-25C0-4DCE-8E64-217E0D57D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BB25A-77E0-4C65-BC93-3EC89D85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849FC-075C-4220-9299-C39218A9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7D501-5372-41A5-8FB2-B10FB46F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E0BD9-01AF-43F4-9B8B-62E0954B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6D3C-FA5D-4F21-B6D4-258604A0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F2C02-62BE-4D8E-9A27-38E5BD61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61385-5AA6-491F-B86B-1B4133E4E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7E0CA-2ACC-4441-9672-9675B3C0C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ABF8A-6ABA-4C59-85B3-BEA76AF2E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59DCF-4B8A-40DD-9B12-C792BA0B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65351-70E7-4ADB-B8C5-6DE7BD30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57084-5476-44D9-B0C6-5F737B4E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8A9B-8D07-4DD2-9BC0-CF818B45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B7844-04E1-4204-AD20-F0A065B6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47D6-0704-4147-A9FD-26D49ACD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92628-FDE7-4A21-8D42-E3A3EA4B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8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1EF6D-2A48-4BEF-908D-4E6F2DA4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ADFBB-17C5-483F-B1C2-E1FE3DF3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CD864-E3BA-4E53-B513-DCEBDAFA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D89D-1C17-4913-A0B7-E8D3FD4C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2B74E-97D0-4E53-B880-AF23327D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A37EA-5CA5-4920-8210-97C6379B1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2E671-7687-40DD-9CB3-76B0824C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FBD7F-8784-4D08-B71E-F224192D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FCC71-A427-4110-8BB1-29666CFA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1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A3EC-8A85-409C-8C73-CBBBDC37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5AEC2-0ACD-4DCE-9275-D04152EAA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DD5A6-E0E8-4C69-9233-E1BF5D506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9E6BA-C888-4023-AA98-B8E8B170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7D7C6-7A06-4DA1-9D21-B1C3F516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4404-50EA-485C-9CC2-4DAFFC35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A17FA-056C-4D99-B22C-9FCC8DF6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A3D0-03C9-415F-B9BB-81FE32595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22B10-8B85-43DE-BD85-2876CF059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3A9E-B007-474E-A94F-672B1A62B56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323F-D1EC-4118-A1EE-18A720E0D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47E4-BF96-4ECD-B599-FEFFC8B8F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A7F9-8765-4AF5-85D2-26E2C9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303-271-5070" TargetMode="External"/><Relationship Id="rId2" Type="http://schemas.openxmlformats.org/officeDocument/2006/relationships/hyperlink" Target="tel:719-836-412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12" Type="http://schemas.openxmlformats.org/officeDocument/2006/relationships/image" Target="../media/image13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5" Type="http://schemas.openxmlformats.org/officeDocument/2006/relationships/image" Target="../media/image6.tif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latte-Canyon-Fire-Protection-District-217608044988988/" TargetMode="External"/><Relationship Id="rId2" Type="http://schemas.openxmlformats.org/officeDocument/2006/relationships/hyperlink" Target="https://inciweb.nwcg.gov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coderedweb.com/CNE/F9FB36CB1C0D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68F05-54CD-4857-98A7-14602D3AB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E86A3-30F5-466C-BA84-A4044FC95352}"/>
              </a:ext>
            </a:extLst>
          </p:cNvPr>
          <p:cNvSpPr txBox="1"/>
          <p:nvPr/>
        </p:nvSpPr>
        <p:spPr>
          <a:xfrm>
            <a:off x="1277655" y="1465545"/>
            <a:ext cx="9632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Evacuation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B05D-01AF-42B4-B423-C2F99A589E9C}"/>
              </a:ext>
            </a:extLst>
          </p:cNvPr>
          <p:cNvSpPr txBox="1"/>
          <p:nvPr/>
        </p:nvSpPr>
        <p:spPr>
          <a:xfrm>
            <a:off x="2680570" y="4321479"/>
            <a:ext cx="720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Burland Firewise</a:t>
            </a:r>
          </a:p>
        </p:txBody>
      </p:sp>
    </p:spTree>
    <p:extLst>
      <p:ext uri="{BB962C8B-B14F-4D97-AF65-F5344CB8AC3E}">
        <p14:creationId xmlns:p14="http://schemas.microsoft.com/office/powerpoint/2010/main" val="334842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DDB09-AE4B-48C8-B406-F081B3AEC994}"/>
              </a:ext>
            </a:extLst>
          </p:cNvPr>
          <p:cNvSpPr txBox="1"/>
          <p:nvPr/>
        </p:nvSpPr>
        <p:spPr>
          <a:xfrm>
            <a:off x="338203" y="300626"/>
            <a:ext cx="11649205" cy="770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SHELTER IN PLACE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evacuation routes are blocked,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SHELTER IN PLACE.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Shelter in place? Take Shelter wherever you happen to be, in your home, in your vehicle.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Wear long pants and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sleeves (natural fibers), 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Wear close toed shoes.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Stay hydrated.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onsider purchasing a backup generator for well pump.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420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781C9-7C94-4480-BF29-40FF2313DBE5}"/>
              </a:ext>
            </a:extLst>
          </p:cNvPr>
          <p:cNvSpPr txBox="1"/>
          <p:nvPr/>
        </p:nvSpPr>
        <p:spPr>
          <a:xfrm>
            <a:off x="275573" y="175365"/>
            <a:ext cx="10446706" cy="6123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SHELTER IN PLACE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continued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sinks and tubs for emergency water supply.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to place wet towels under doors to keep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smoke out.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Stay away from outside walls.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you can exit if the home catches fire.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the fire passes, check the roof / trap points, extinguishing all embers in Zone 1 (0 - 5 ft).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9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41E561-66B7-47FE-9EAC-A8454C834BA1}"/>
              </a:ext>
            </a:extLst>
          </p:cNvPr>
          <p:cNvSpPr txBox="1"/>
          <p:nvPr/>
        </p:nvSpPr>
        <p:spPr>
          <a:xfrm>
            <a:off x="413359" y="275573"/>
            <a:ext cx="11548997" cy="597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TEMPORARY AREA OF REFUGE</a:t>
            </a:r>
          </a:p>
          <a:p>
            <a:pPr>
              <a:lnSpc>
                <a:spcPct val="107000"/>
              </a:lnSpc>
            </a:pP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an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Temporary Area of Refuge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7000"/>
              </a:lnSpc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esignated areas that are wildfire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efensible / survivable.  </a:t>
            </a:r>
          </a:p>
          <a:p>
            <a:pPr>
              <a:lnSpc>
                <a:spcPct val="107000"/>
              </a:lnSpc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“short term” use when evacuation routes are closed and your home is threatened preventing you from sheltering in place.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97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2CAC8-5C8C-4263-9D38-7E2412FC7AF9}"/>
              </a:ext>
            </a:extLst>
          </p:cNvPr>
          <p:cNvSpPr txBox="1"/>
          <p:nvPr/>
        </p:nvSpPr>
        <p:spPr>
          <a:xfrm>
            <a:off x="475989" y="200416"/>
            <a:ext cx="11716011" cy="676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TEMPORARY AREA OF REFUGE</a:t>
            </a:r>
          </a:p>
          <a:p>
            <a:pPr>
              <a:lnSpc>
                <a:spcPct val="107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home is threatened shelter in an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 OF REFUGE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Burland Ballfields / Burland Equestrian Area.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Burland Recreational Ponds.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 Golf Park (School Land)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Weakland Fawks Park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 Meadow Burn area.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Areas of Refuge are being considered.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1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E17529-B5BC-4D4B-9DE6-A4D0FF836D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3865" y="0"/>
          <a:ext cx="8870212" cy="685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29200" imgH="3886200" progId="AcroExch.Document.DC">
                  <p:embed/>
                </p:oleObj>
              </mc:Choice>
              <mc:Fallback>
                <p:oleObj name="Acrobat Document" r:id="rId2" imgW="5029200" imgH="38862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9E17529-B5BC-4D4B-9DE6-A4D0FF836D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3865" y="0"/>
                        <a:ext cx="8870212" cy="6854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58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DD7C62-5B33-4EAC-82B1-65F8AD0232BE}"/>
              </a:ext>
            </a:extLst>
          </p:cNvPr>
          <p:cNvSpPr txBox="1"/>
          <p:nvPr/>
        </p:nvSpPr>
        <p:spPr>
          <a:xfrm>
            <a:off x="538619" y="325677"/>
            <a:ext cx="11060482" cy="4531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PETS / SMALL LIVESTOCK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ennels,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ages, beds, leashes.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ood, water, treats (Several days worth).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Bowls - food and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water.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edications.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Toys.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7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85D09-94B8-4B85-A722-51120F68398D}"/>
              </a:ext>
            </a:extLst>
          </p:cNvPr>
          <p:cNvSpPr txBox="1"/>
          <p:nvPr/>
        </p:nvSpPr>
        <p:spPr>
          <a:xfrm>
            <a:off x="576198" y="313152"/>
            <a:ext cx="11523944" cy="6510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LIVESTOCK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Tack: halters, leads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(Several days worth)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Buckets, troughs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edications.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Boarding Sources: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JEFCO Fairgrounds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Fairplay Fairgrounds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Burland Equestrian Area  (No water available)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234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51BA3-9B9E-484D-8357-15C8AA869489}"/>
              </a:ext>
            </a:extLst>
          </p:cNvPr>
          <p:cNvSpPr txBox="1"/>
          <p:nvPr/>
        </p:nvSpPr>
        <p:spPr>
          <a:xfrm>
            <a:off x="371605" y="250520"/>
            <a:ext cx="1144878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Animal EVAC Volunteers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Range non-profit organization. 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help evacuating your animals in an emergency call: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Park County - Animal Control </a:t>
            </a:r>
            <a:r>
              <a:rPr lang="en-US" sz="3600" b="0" i="0" dirty="0">
                <a:solidFill>
                  <a:srgbClr val="1B75A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719-836-4122</a:t>
            </a:r>
            <a:endParaRPr lang="en-US" sz="3600" dirty="0">
              <a:solidFill>
                <a:srgbClr val="1B75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i="0" dirty="0">
              <a:solidFill>
                <a:srgbClr val="1B75A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Jefferson County - Animal Control </a:t>
            </a:r>
            <a:r>
              <a:rPr lang="en-US" sz="3600" b="0" i="0" dirty="0">
                <a:solidFill>
                  <a:srgbClr val="1B75A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303-271-5070</a:t>
            </a:r>
            <a:endParaRPr lang="en-US" sz="3600" b="0" i="0" dirty="0">
              <a:solidFill>
                <a:srgbClr val="1B75A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1B75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1B75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AEV website: </a:t>
            </a:r>
            <a:r>
              <a:rPr lang="en-US" sz="3600" dirty="0" err="1">
                <a:solidFill>
                  <a:srgbClr val="1B75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htts:www.animalevac.org</a:t>
            </a:r>
            <a:r>
              <a:rPr lang="en-US" sz="3600" dirty="0">
                <a:solidFill>
                  <a:srgbClr val="1B75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2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0F05CD-57AA-407B-BE80-B3021A43BE11}"/>
              </a:ext>
            </a:extLst>
          </p:cNvPr>
          <p:cNvSpPr txBox="1"/>
          <p:nvPr/>
        </p:nvSpPr>
        <p:spPr>
          <a:xfrm>
            <a:off x="225469" y="313152"/>
            <a:ext cx="11523945" cy="6784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GO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Assuming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AMPLE TIME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LITTLE TRAFFIC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(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COUPLE / A FAMILY) ARE TOGETHER.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multiple vehicles, head north to family/friends/hotel via Highway 285.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north bound Hwy 285 is blocked, head south to family/friends/hotel via Fairplay.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WAIT, PREPLAN WHERE TO SAFELY GO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1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CC4D-8824-40DC-ADB6-17238C6561B1}"/>
              </a:ext>
            </a:extLst>
          </p:cNvPr>
          <p:cNvSpPr txBox="1"/>
          <p:nvPr/>
        </p:nvSpPr>
        <p:spPr>
          <a:xfrm>
            <a:off x="275574" y="288099"/>
            <a:ext cx="11448788" cy="6108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GO                                               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ontinued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Assuming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TIME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HEAVY TRAFFIC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COUPLE / A FAMILY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are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one vehicle, head north to family/friends/hotel via Highway 285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northbound Hwy 285 is blocked head south to family/friends/hotel via Fairplay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WAIT, PREPLAN WHERE TO SAFELY GO! </a:t>
            </a:r>
          </a:p>
        </p:txBody>
      </p:sp>
    </p:spTree>
    <p:extLst>
      <p:ext uri="{BB962C8B-B14F-4D97-AF65-F5344CB8AC3E}">
        <p14:creationId xmlns:p14="http://schemas.microsoft.com/office/powerpoint/2010/main" val="424099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5A9D7-6CFC-405A-BCFB-A3D4E05453EE}"/>
              </a:ext>
            </a:extLst>
          </p:cNvPr>
          <p:cNvSpPr txBox="1"/>
          <p:nvPr/>
        </p:nvSpPr>
        <p:spPr>
          <a:xfrm>
            <a:off x="237995" y="112734"/>
            <a:ext cx="1104795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WELCOME / OVERVIEW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Emergency Evacuation Action Planning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CodeRed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Contacts – Personal &amp; Business Phone Numbers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Evacuation Routes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Shelter in Place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Temporary Areas of Refuge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Pets &amp; Livestock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4616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CC4D-8824-40DC-ADB6-17238C6561B1}"/>
              </a:ext>
            </a:extLst>
          </p:cNvPr>
          <p:cNvSpPr txBox="1"/>
          <p:nvPr/>
        </p:nvSpPr>
        <p:spPr>
          <a:xfrm>
            <a:off x="263047" y="288099"/>
            <a:ext cx="11461315" cy="617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GO                                               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Assuming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TIME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HEAVY TRAFFIC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 TOGETHER.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one vehicle, head north to family/friends/hotel via Highway 285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northbound Hwy 285 is blocked head south to family/friends/hotel via Fairplay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WAIT, PREPLAN WHERE TO SAFELY GO! </a:t>
            </a:r>
          </a:p>
        </p:txBody>
      </p:sp>
    </p:spTree>
    <p:extLst>
      <p:ext uri="{BB962C8B-B14F-4D97-AF65-F5344CB8AC3E}">
        <p14:creationId xmlns:p14="http://schemas.microsoft.com/office/powerpoint/2010/main" val="121276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8DDEC3-26E9-4CC6-B35A-098D0E4F58E3}"/>
              </a:ext>
            </a:extLst>
          </p:cNvPr>
          <p:cNvSpPr txBox="1"/>
          <p:nvPr/>
        </p:nvSpPr>
        <p:spPr>
          <a:xfrm>
            <a:off x="288099" y="250521"/>
            <a:ext cx="11903901" cy="6438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GO                                               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work in the city and your child, a physically challenged dependent, an aging parent is home without transportation.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 plan?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family know your plan?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to know your neighbors!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WAIT, PREPLAN WHERE TO SAFELY GO! </a:t>
            </a:r>
          </a:p>
        </p:txBody>
      </p:sp>
    </p:spTree>
    <p:extLst>
      <p:ext uri="{BB962C8B-B14F-4D97-AF65-F5344CB8AC3E}">
        <p14:creationId xmlns:p14="http://schemas.microsoft.com/office/powerpoint/2010/main" val="222597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9C3FD0-BDD8-AC42-AA09-297B0FD3DF0B}"/>
              </a:ext>
            </a:extLst>
          </p:cNvPr>
          <p:cNvSpPr/>
          <p:nvPr/>
        </p:nvSpPr>
        <p:spPr>
          <a:xfrm>
            <a:off x="0" y="58846"/>
            <a:ext cx="12735697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C00000"/>
              </a:solidFill>
              <a:latin typeface="Arial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TO TAKE           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 SUPPLY LIST</a:t>
            </a:r>
            <a:endParaRPr lang="en-US" sz="3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Assemble Long Before a Wildfire Occurs</a:t>
            </a:r>
          </a:p>
          <a:p>
            <a:pPr algn="ctr"/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day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supply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Arial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Arial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Arial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ArialM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1656C-DD3F-DF4D-9943-ED474402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83858" y="2102534"/>
            <a:ext cx="1692434" cy="1862309"/>
          </a:xfrm>
          <a:prstGeom prst="rect">
            <a:avLst/>
          </a:prstGeom>
          <a:solidFill>
            <a:srgbClr val="FEFFC9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98ACEF-41E7-B44F-A75F-2003265E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382" y="3964843"/>
            <a:ext cx="2137910" cy="2176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C68EF-92B3-0148-A25F-F1C372B96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230" y="2414360"/>
            <a:ext cx="1731627" cy="1368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08D846-FB63-2347-A6ED-B541A73FA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353" y="479756"/>
            <a:ext cx="2042858" cy="2037159"/>
          </a:xfrm>
          <a:prstGeom prst="rect">
            <a:avLst/>
          </a:prstGeom>
          <a:solidFill>
            <a:srgbClr val="FEFFC9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6BF27-522E-7544-A9DD-516F3A0C4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27" y="3758346"/>
            <a:ext cx="1671029" cy="1263552"/>
          </a:xfrm>
          <a:prstGeom prst="rect">
            <a:avLst/>
          </a:prstGeom>
          <a:solidFill>
            <a:srgbClr val="E7FF74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B8EBC6-3EE0-3C46-82E4-5278952BE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48218"/>
            <a:ext cx="3005964" cy="1215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7D0D2-250C-294D-85B4-D27260661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494" y="2274594"/>
            <a:ext cx="2315224" cy="152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622FE8-76AF-0242-BEEB-C34B073778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0106" y="5220929"/>
            <a:ext cx="1636608" cy="1368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250B1-8FB1-BB43-8D58-FFF52CC22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4285" y="4162996"/>
            <a:ext cx="1382891" cy="17117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8AA13F-975E-974E-94CB-28EA6AEF6A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5709" y="4436294"/>
            <a:ext cx="1862309" cy="2067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59DA4-2A95-0A4C-8DD4-C01A9A6F3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0829" y="2274594"/>
            <a:ext cx="1774686" cy="1483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2A697-426A-AF4E-9161-A524BD433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684" y="5021898"/>
            <a:ext cx="2014393" cy="1523187"/>
          </a:xfrm>
          <a:prstGeom prst="rect">
            <a:avLst/>
          </a:prstGeom>
          <a:solidFill>
            <a:srgbClr val="E7FF74"/>
          </a:solidFill>
        </p:spPr>
      </p:pic>
    </p:spTree>
    <p:extLst>
      <p:ext uri="{BB962C8B-B14F-4D97-AF65-F5344CB8AC3E}">
        <p14:creationId xmlns:p14="http://schemas.microsoft.com/office/powerpoint/2010/main" val="387803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CC4D-8824-40DC-ADB6-17238C6561B1}"/>
              </a:ext>
            </a:extLst>
          </p:cNvPr>
          <p:cNvSpPr txBox="1"/>
          <p:nvPr/>
        </p:nvSpPr>
        <p:spPr>
          <a:xfrm>
            <a:off x="275574" y="288099"/>
            <a:ext cx="11448788" cy="637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STUFF TO TAKE (If time allows)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Bugout bags. 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this?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 change of clothes, sleep wear, personal items,             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your pillow, items that make you comfortable.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documents - Pass port, social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ecurity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umber, will, power of attorney, etc.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Miscellaneous – Cash, check book, expense log, password cheat-sheet, address book, weapons, ammo, etc. 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2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CC4D-8824-40DC-ADB6-17238C6561B1}"/>
              </a:ext>
            </a:extLst>
          </p:cNvPr>
          <p:cNvSpPr txBox="1"/>
          <p:nvPr/>
        </p:nvSpPr>
        <p:spPr>
          <a:xfrm>
            <a:off x="275574" y="288099"/>
            <a:ext cx="11448788" cy="6438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STUFF TO TAKE (If time allows)               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Electronics’ – Cell phones, lap tops, tablets and           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charging cables.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 of home, furnishings and contents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video with your insurance agent via a flash drive.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DON’T WAIT, DO IT NOW!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American flag hands on a pole in front of a burning hou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D8FC8-A359-4875-BC6B-261BE3110FB0}"/>
              </a:ext>
            </a:extLst>
          </p:cNvPr>
          <p:cNvSpPr txBox="1"/>
          <p:nvPr/>
        </p:nvSpPr>
        <p:spPr>
          <a:xfrm>
            <a:off x="3317966" y="0"/>
            <a:ext cx="8595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GO !</a:t>
            </a:r>
          </a:p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Leave Early !</a:t>
            </a:r>
          </a:p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Give your family</a:t>
            </a:r>
          </a:p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 the Best Chance</a:t>
            </a:r>
          </a:p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to </a:t>
            </a:r>
          </a:p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  Survive a Wildfire</a:t>
            </a:r>
          </a:p>
        </p:txBody>
      </p:sp>
    </p:spTree>
    <p:extLst>
      <p:ext uri="{BB962C8B-B14F-4D97-AF65-F5344CB8AC3E}">
        <p14:creationId xmlns:p14="http://schemas.microsoft.com/office/powerpoint/2010/main" val="6736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 advTm="4000"/>
    </mc:Choice>
    <mc:Fallback xmlns="">
      <p:transition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CC4D-8824-40DC-ADB6-17238C6561B1}"/>
              </a:ext>
            </a:extLst>
          </p:cNvPr>
          <p:cNvSpPr txBox="1"/>
          <p:nvPr/>
        </p:nvSpPr>
        <p:spPr>
          <a:xfrm>
            <a:off x="237996" y="350729"/>
            <a:ext cx="11486366" cy="6438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SUPPLY KIT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 plastic container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 copy of Emergency Evacuation Action Plan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Aid Kit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 Masks (N95 or N100)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Toilet Paper and Wipes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2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CC4D-8824-40DC-ADB6-17238C6561B1}"/>
              </a:ext>
            </a:extLst>
          </p:cNvPr>
          <p:cNvSpPr txBox="1"/>
          <p:nvPr/>
        </p:nvSpPr>
        <p:spPr>
          <a:xfrm>
            <a:off x="275574" y="288099"/>
            <a:ext cx="11448788" cy="502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SUPPLY KIT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Bottled Water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Flash light &amp; batteries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Generic Meds (Advil, Tylenol, Allergy)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documents on a flash drive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06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A2FA13-81CE-49F2-AFC5-1B6AB005494A}"/>
              </a:ext>
            </a:extLst>
          </p:cNvPr>
          <p:cNvSpPr txBox="1"/>
          <p:nvPr/>
        </p:nvSpPr>
        <p:spPr>
          <a:xfrm>
            <a:off x="258871" y="417519"/>
            <a:ext cx="11674257" cy="5845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FLAG WEATHER – 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Fire Danger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Bring highly flammable deck items inside.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Stow BBQ propane and door mats.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flammable materials have not accumulated near the house or out buildings.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kennels, food, bowls, meds.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Bugout bags placed in your vehicle.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84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A2FA13-81CE-49F2-AFC5-1B6AB005494A}"/>
              </a:ext>
            </a:extLst>
          </p:cNvPr>
          <p:cNvSpPr txBox="1"/>
          <p:nvPr/>
        </p:nvSpPr>
        <p:spPr>
          <a:xfrm>
            <a:off x="258871" y="417519"/>
            <a:ext cx="11674257" cy="5584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FLAG WEATHER                                      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ontinued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Gather Meds.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important documents to go in your vehicle.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vehicle gas tanks are full.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 ATV to go in garage.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3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8140A-814C-4413-B85F-C3FE6902F1FE}"/>
              </a:ext>
            </a:extLst>
          </p:cNvPr>
          <p:cNvSpPr txBox="1"/>
          <p:nvPr/>
        </p:nvSpPr>
        <p:spPr>
          <a:xfrm>
            <a:off x="365342" y="179249"/>
            <a:ext cx="1146131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WELCOME / OVERVIEW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Where to Go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Stuff to Take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Supply Kit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Red Flag Weather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House Preparation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Information Sources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Reflective Address Marker</a:t>
            </a:r>
          </a:p>
        </p:txBody>
      </p:sp>
    </p:spTree>
    <p:extLst>
      <p:ext uri="{BB962C8B-B14F-4D97-AF65-F5344CB8AC3E}">
        <p14:creationId xmlns:p14="http://schemas.microsoft.com/office/powerpoint/2010/main" val="22658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9B79F1-A465-487B-9952-9E4EE99C51B4}"/>
              </a:ext>
            </a:extLst>
          </p:cNvPr>
          <p:cNvSpPr txBox="1"/>
          <p:nvPr/>
        </p:nvSpPr>
        <p:spPr>
          <a:xfrm>
            <a:off x="225468" y="338202"/>
            <a:ext cx="11699310" cy="5413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 PREPARATION  (IF TIME ALLOWS)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 all windows and doors, leaving doors unlocked.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Why? A firefighter may need to shelter.</a:t>
            </a:r>
            <a:endParaRPr lang="en-US" sz="36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 window coverings (curtains, shades, blinds).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Why? Easily ignitable.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on and leave on, interior and exterior lights.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Why? In thick smoke it may be visible to firefighters.</a:t>
            </a:r>
            <a:endParaRPr lang="en-US" sz="36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8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9B79F1-A465-487B-9952-9E4EE99C51B4}"/>
              </a:ext>
            </a:extLst>
          </p:cNvPr>
          <p:cNvSpPr txBox="1"/>
          <p:nvPr/>
        </p:nvSpPr>
        <p:spPr>
          <a:xfrm>
            <a:off x="225468" y="338202"/>
            <a:ext cx="11699310" cy="600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 PREPARATION (IF TIME ALLOWS)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off gas - Furnace, fire place, and water heater.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know where your shutoff valves are?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off natural gas / propane to house.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Why?  Turn off potential sources for an explosion.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electricity goes out, do you know how to open the overhead garage door?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manually opening the overhead garage door.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65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CA1F8B-C009-40F0-A9E5-956544650C68}"/>
              </a:ext>
            </a:extLst>
          </p:cNvPr>
          <p:cNvSpPr txBox="1"/>
          <p:nvPr/>
        </p:nvSpPr>
        <p:spPr>
          <a:xfrm>
            <a:off x="325676" y="288100"/>
            <a:ext cx="11736887" cy="510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 PREPARATION (IF TIME ALLOWS)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Notice posted near inside primary entrance: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 IS EVACUATED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Why?  Time Saver for firefighters and law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enforcement ensuring home has been evacuated.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697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D0DAF0-FBBE-481F-9C97-188B2236F8D8}"/>
              </a:ext>
            </a:extLst>
          </p:cNvPr>
          <p:cNvSpPr txBox="1"/>
          <p:nvPr/>
        </p:nvSpPr>
        <p:spPr>
          <a:xfrm>
            <a:off x="212942" y="212942"/>
            <a:ext cx="11874674" cy="3671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SOURCES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Incident Information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https://inciweb.nwcg.gov/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Platte Canyon Fire Protection District Facebook Page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https://www.facebook.com/Platte-Canyon-Fire-Protection-District-217608044988988/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16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3">
            <a:extLst>
              <a:ext uri="{FF2B5EF4-FFF2-40B4-BE49-F238E27FC236}">
                <a16:creationId xmlns:a16="http://schemas.microsoft.com/office/drawing/2014/main" id="{014AC078-1188-4CA4-9EFF-5AC25B27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67041" cy="47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2">
            <a:extLst>
              <a:ext uri="{FF2B5EF4-FFF2-40B4-BE49-F238E27FC236}">
                <a16:creationId xmlns:a16="http://schemas.microsoft.com/office/drawing/2014/main" id="{57BBEBA7-8415-476A-86F1-B2700668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944" y="15240"/>
            <a:ext cx="2865056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7A93A-9DE4-456C-807B-14FAEC5F26C7}"/>
              </a:ext>
            </a:extLst>
          </p:cNvPr>
          <p:cNvSpPr txBox="1"/>
          <p:nvPr/>
        </p:nvSpPr>
        <p:spPr>
          <a:xfrm>
            <a:off x="2867041" y="254000"/>
            <a:ext cx="64599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It’s 2 am on a rainy night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 your Family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NEEDS HELP.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Which address marker will get help there quicker?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D0E55-D65A-4F47-9000-0C960FABED44}"/>
              </a:ext>
            </a:extLst>
          </p:cNvPr>
          <p:cNvSpPr txBox="1"/>
          <p:nvPr/>
        </p:nvSpPr>
        <p:spPr>
          <a:xfrm>
            <a:off x="375920" y="4785360"/>
            <a:ext cx="1124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Highly recommended by Platte Canyon Fire,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Ambulance Services and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Sheriff’s Department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0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B395C-573C-44A1-984A-CAABD6903437}"/>
              </a:ext>
            </a:extLst>
          </p:cNvPr>
          <p:cNvSpPr txBox="1"/>
          <p:nvPr/>
        </p:nvSpPr>
        <p:spPr>
          <a:xfrm>
            <a:off x="363254" y="150312"/>
            <a:ext cx="1182874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Your Top Five Take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Away’s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CodeRed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Create an Emergency Evacuation Action Plan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Install a Green Reflective Address Marker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Nothing Flammable within 5 feet of your Home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Evacuate Early! Don’t wait to be told to leave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822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A22EF-74B7-487F-B2ED-BEE7AA74564C}"/>
              </a:ext>
            </a:extLst>
          </p:cNvPr>
          <p:cNvSpPr txBox="1"/>
          <p:nvPr/>
        </p:nvSpPr>
        <p:spPr>
          <a:xfrm>
            <a:off x="237994" y="150314"/>
            <a:ext cx="1179951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BURLAND FIREWISE COMMITTEE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Burland Firewise Coordinator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Bill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Beggs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Committee Members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Tom Ingwalson				Carrie Marsh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Charlotte Wytias 			Shelby Edwards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Mark Evert 				Ed Hayslett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Sue Glenn				Howard Hansen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Roxanne Turnbull       		Susanne Barkley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Debra Stephen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432786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24FC5-F87E-45D3-AA72-55253187AB9B}"/>
              </a:ext>
            </a:extLst>
          </p:cNvPr>
          <p:cNvSpPr txBox="1"/>
          <p:nvPr/>
        </p:nvSpPr>
        <p:spPr>
          <a:xfrm>
            <a:off x="388307" y="258901"/>
            <a:ext cx="108452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BURLAND HOMEOWNERS ASSOCIATION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Jeff Baker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Vice President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TBD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William “Bill”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Beggs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Bill Bruner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Debra Stephen				Keith Doubleday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Mike Fisher				Jon Murillo</a:t>
            </a:r>
          </a:p>
        </p:txBody>
      </p:sp>
    </p:spTree>
    <p:extLst>
      <p:ext uri="{BB962C8B-B14F-4D97-AF65-F5344CB8AC3E}">
        <p14:creationId xmlns:p14="http://schemas.microsoft.com/office/powerpoint/2010/main" val="1588771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5" y="237995"/>
            <a:ext cx="11766115" cy="6620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PLATTE CANYON FIRE PROTECTION DISTRICT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indent="0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Fire Chief		Ben Mulligan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</a:p>
          <a:p>
            <a:pPr marL="0" indent="0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Deputy Chief	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Jared Black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4200" u="sng" dirty="0">
                <a:latin typeface="Arial" panose="020B0604020202020204" pitchFamily="34" charset="0"/>
                <a:cs typeface="Arial" panose="020B0604020202020204" pitchFamily="34" charset="0"/>
              </a:rPr>
              <a:t>Physical Address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200" u="sng" dirty="0">
                <a:latin typeface="Arial" panose="020B0604020202020204" pitchFamily="34" charset="0"/>
                <a:cs typeface="Arial" panose="020B0604020202020204" pitchFamily="34" charset="0"/>
              </a:rPr>
              <a:t>Mailing Address</a:t>
            </a:r>
          </a:p>
          <a:p>
            <a:pPr marL="0" indent="0">
              <a:buNone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PCFPD Station #2 			PCFPD Station #2</a:t>
            </a:r>
            <a:b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153 Delwood Drive			P.O. Box 222</a:t>
            </a:r>
            <a:b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Bailey, Colorado 80421		Bailey, Colorado 80421</a:t>
            </a:r>
            <a:b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303/838-5853				303/838-5853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79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CB24B-E42A-4418-942A-159BF796211A}"/>
              </a:ext>
            </a:extLst>
          </p:cNvPr>
          <p:cNvSpPr txBox="1"/>
          <p:nvPr/>
        </p:nvSpPr>
        <p:spPr>
          <a:xfrm>
            <a:off x="1966587" y="2467627"/>
            <a:ext cx="9131474" cy="155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3529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A22CDB-4718-4044-94EF-255D686A8290}"/>
              </a:ext>
            </a:extLst>
          </p:cNvPr>
          <p:cNvSpPr txBox="1"/>
          <p:nvPr/>
        </p:nvSpPr>
        <p:spPr>
          <a:xfrm>
            <a:off x="212942" y="137785"/>
            <a:ext cx="1197905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CODERED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CodeRed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Notification System versus Phone App.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US" sz="3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 Emergency Notification System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an effort to reach more citizens during an emergency, Park County uses the </a:t>
            </a:r>
            <a:r>
              <a:rPr lang="en-US" sz="36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CodeRED Emergency Notification Syst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CodeRED Emergency Notification System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Park County residents are able to enter their own data and choose how they would like to receive the notification. Phone, text, email.  Any combination of the three.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02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68F05-54CD-4857-98A7-14602D3AB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1" y="-38210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E86A3-30F5-466C-BA84-A4044FC95352}"/>
              </a:ext>
            </a:extLst>
          </p:cNvPr>
          <p:cNvSpPr txBox="1"/>
          <p:nvPr/>
        </p:nvSpPr>
        <p:spPr>
          <a:xfrm>
            <a:off x="1703541" y="2026890"/>
            <a:ext cx="9616663" cy="216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Evacuation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B05D-01AF-42B4-B423-C2F99A589E9C}"/>
              </a:ext>
            </a:extLst>
          </p:cNvPr>
          <p:cNvSpPr txBox="1"/>
          <p:nvPr/>
        </p:nvSpPr>
        <p:spPr>
          <a:xfrm>
            <a:off x="3219189" y="4384110"/>
            <a:ext cx="7319374" cy="112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Burland Firewise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FB98C-8B57-494C-AF2A-1B07F396283B}"/>
              </a:ext>
            </a:extLst>
          </p:cNvPr>
          <p:cNvSpPr txBox="1"/>
          <p:nvPr/>
        </p:nvSpPr>
        <p:spPr>
          <a:xfrm>
            <a:off x="1465545" y="563670"/>
            <a:ext cx="10055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Attending </a:t>
            </a:r>
          </a:p>
        </p:txBody>
      </p:sp>
    </p:spTree>
    <p:extLst>
      <p:ext uri="{BB962C8B-B14F-4D97-AF65-F5344CB8AC3E}">
        <p14:creationId xmlns:p14="http://schemas.microsoft.com/office/powerpoint/2010/main" val="290667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3E376-A75E-4962-8CC9-11336745AC56}"/>
              </a:ext>
            </a:extLst>
          </p:cNvPr>
          <p:cNvSpPr txBox="1"/>
          <p:nvPr/>
        </p:nvSpPr>
        <p:spPr>
          <a:xfrm>
            <a:off x="212942" y="263047"/>
            <a:ext cx="1197905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CODE RED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I sign up for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CodeRed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Fill out the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CodeRED Residential Data Collection Form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online from the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CodeRED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website: </a:t>
            </a: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p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arkco.us/97/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codered</a:t>
            </a:r>
            <a:endParaRPr lang="en-US" sz="3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Your information immediately updates Park County’s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CodeRED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telephone number database.</a:t>
            </a:r>
          </a:p>
          <a:p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Don’t have access to the internet? Fill out a paper form that will be available at local government offices. </a:t>
            </a:r>
          </a:p>
          <a:p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Or call the Park County Communications Director at            719-836-4115.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1F8CE4-E680-4F66-BB03-5F96381E5EC8}"/>
              </a:ext>
            </a:extLst>
          </p:cNvPr>
          <p:cNvSpPr txBox="1"/>
          <p:nvPr/>
        </p:nvSpPr>
        <p:spPr>
          <a:xfrm>
            <a:off x="471815" y="211180"/>
            <a:ext cx="11720185" cy="632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CONTACTS / PHONE NUMBERS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Doe 		303/929-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3098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Jane Doe		303/929-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7047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Betsy			720/344-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3455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			720/301-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7542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Bryan			720/273-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9518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Josie			406/223-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Grandma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209/722-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1715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family members and close friends know you are safe.</a:t>
            </a:r>
          </a:p>
        </p:txBody>
      </p:sp>
    </p:spTree>
    <p:extLst>
      <p:ext uri="{BB962C8B-B14F-4D97-AF65-F5344CB8AC3E}">
        <p14:creationId xmlns:p14="http://schemas.microsoft.com/office/powerpoint/2010/main" val="153047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F749D-F4EB-48D4-B71F-4585E18B5A5F}"/>
              </a:ext>
            </a:extLst>
          </p:cNvPr>
          <p:cNvSpPr txBox="1"/>
          <p:nvPr/>
        </p:nvSpPr>
        <p:spPr>
          <a:xfrm>
            <a:off x="400833" y="225468"/>
            <a:ext cx="10709754" cy="6025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PHONE NUMBERS</a:t>
            </a:r>
          </a:p>
          <a:p>
            <a:pPr>
              <a:lnSpc>
                <a:spcPct val="107000"/>
              </a:lnSpc>
            </a:pP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Insurance Company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Agent – Joie Bowie    720/344-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Y6942457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Policy Number		    # 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Y6942457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AAA Colorado		    303/929-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Y6942457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Roadside Asst.		    800/222-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Y6942457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IREA                   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303/838-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Y6942457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 Company             303/838-</a:t>
            </a:r>
            <a:r>
              <a:rPr lang="en-US" sz="3600" dirty="0"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Y6942457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4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6170D8-7716-4EAA-B190-EA090BCA6460}"/>
              </a:ext>
            </a:extLst>
          </p:cNvPr>
          <p:cNvSpPr txBox="1"/>
          <p:nvPr/>
        </p:nvSpPr>
        <p:spPr>
          <a:xfrm>
            <a:off x="438411" y="175365"/>
            <a:ext cx="11753589" cy="6207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EVACUATION ROUTES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Dependent upon: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your home is located. 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the fire is coming from.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CR72 to Crow Hill/Hwy 285.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CR72 to Sleepy Hollow/Rosalie to Hwy 285.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CR72 to Kudu Trail to Impala Trail to Meadow Drive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to Roland Valley Drive to Hwy 285.</a:t>
            </a:r>
          </a:p>
        </p:txBody>
      </p:sp>
    </p:spTree>
    <p:extLst>
      <p:ext uri="{BB962C8B-B14F-4D97-AF65-F5344CB8AC3E}">
        <p14:creationId xmlns:p14="http://schemas.microsoft.com/office/powerpoint/2010/main" val="83381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E17529-B5BC-4D4B-9DE6-A4D0FF836D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3865" y="0"/>
          <a:ext cx="8870212" cy="685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29200" imgH="3886200" progId="AcroExch.Document.DC">
                  <p:embed/>
                </p:oleObj>
              </mc:Choice>
              <mc:Fallback>
                <p:oleObj name="Acrobat Document" r:id="rId2" imgW="5029200" imgH="38862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9E17529-B5BC-4D4B-9DE6-A4D0FF836D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3865" y="0"/>
                        <a:ext cx="8870212" cy="6854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9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1809</Words>
  <Application>Microsoft Office PowerPoint</Application>
  <PresentationFormat>Widescreen</PresentationFormat>
  <Paragraphs>382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ArialMT</vt:lpstr>
      <vt:lpstr>Calibri</vt:lpstr>
      <vt:lpstr>Calibri Light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Roberts</dc:creator>
  <cp:lastModifiedBy>Heather Warren</cp:lastModifiedBy>
  <cp:revision>153</cp:revision>
  <dcterms:created xsi:type="dcterms:W3CDTF">2021-03-10T15:55:36Z</dcterms:created>
  <dcterms:modified xsi:type="dcterms:W3CDTF">2024-03-03T03:14:15Z</dcterms:modified>
</cp:coreProperties>
</file>